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2" r:id="rId6"/>
    <p:sldId id="265" r:id="rId7"/>
    <p:sldId id="266" r:id="rId8"/>
    <p:sldId id="272" r:id="rId9"/>
    <p:sldId id="271" r:id="rId10"/>
    <p:sldId id="289" r:id="rId11"/>
    <p:sldId id="267" r:id="rId12"/>
    <p:sldId id="269" r:id="rId13"/>
    <p:sldId id="273" r:id="rId14"/>
    <p:sldId id="268" r:id="rId15"/>
    <p:sldId id="275" r:id="rId16"/>
    <p:sldId id="281" r:id="rId17"/>
    <p:sldId id="282" r:id="rId18"/>
    <p:sldId id="290" r:id="rId19"/>
    <p:sldId id="284" r:id="rId20"/>
    <p:sldId id="285" r:id="rId21"/>
    <p:sldId id="286" r:id="rId22"/>
    <p:sldId id="287" r:id="rId2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674" autoAdjust="0"/>
  </p:normalViewPr>
  <p:slideViewPr>
    <p:cSldViewPr>
      <p:cViewPr>
        <p:scale>
          <a:sx n="79" d="100"/>
          <a:sy n="79" d="100"/>
        </p:scale>
        <p:origin x="-330" y="-2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02DCB-12BB-4E96-B80D-FB906D0659F8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418C0-0F90-4230-9F04-01283F0F4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03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A9167-ABDC-482B-B96D-16C4F5619424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3A0B4-1908-4274-AB4E-F9BC28E47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9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3A0B4-1908-4274-AB4E-F9BC28E474A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840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64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37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90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8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007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20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03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65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023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72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2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3548F-9C0E-4A99-8FF2-BCFC418D65B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52B50-5FDF-4718-95CE-0C4ADCA10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717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305" y="457200"/>
            <a:ext cx="6333259" cy="2209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Surface Skimmer and other BMPs </a:t>
            </a:r>
            <a:br>
              <a:rPr lang="en-US" sz="2800" dirty="0" smtClean="0"/>
            </a:br>
            <a:r>
              <a:rPr lang="en-US" sz="2400" dirty="0" smtClean="0"/>
              <a:t>used to improve the quality of storm water discharged from sediment ponds and basins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029200"/>
            <a:ext cx="5657851" cy="3302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6" r="2222" b="35315"/>
          <a:stretch/>
        </p:blipFill>
        <p:spPr>
          <a:xfrm>
            <a:off x="609600" y="3047999"/>
            <a:ext cx="5562600" cy="502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229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66184"/>
            <a:ext cx="6400800" cy="313901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Regardless of the elevation, the dirty water at lower elevations leaves at a higher concentration than the clearer water above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3581400"/>
            <a:ext cx="6172200" cy="495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295400" y="4572000"/>
            <a:ext cx="1409700" cy="1524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1295400" y="5295900"/>
            <a:ext cx="1905000" cy="1905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1295400" y="5943600"/>
            <a:ext cx="2819400" cy="45720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1295400" y="6629400"/>
            <a:ext cx="3581400" cy="838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 rot="10800000">
            <a:off x="1295400" y="7467600"/>
            <a:ext cx="4419600" cy="990600"/>
          </a:xfrm>
          <a:prstGeom prst="leftArrow">
            <a:avLst/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400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The Surface Skimmer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1" y="2133600"/>
            <a:ext cx="5657849" cy="6604000"/>
          </a:xfrm>
        </p:spPr>
      </p:pic>
    </p:spTree>
    <p:extLst>
      <p:ext uri="{BB962C8B-B14F-4D97-AF65-F5344CB8AC3E}">
        <p14:creationId xmlns:p14="http://schemas.microsoft.com/office/powerpoint/2010/main" val="98265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581400"/>
            <a:ext cx="6172200" cy="176741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This is </a:t>
            </a:r>
            <a:r>
              <a:rPr lang="en-US" dirty="0" smtClean="0"/>
              <a:t>a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surface skimmer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74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172200" cy="2463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dirty="0" smtClean="0"/>
              <a:t>Regardless of the elevation, it removes only the water from the top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8" y="3048000"/>
            <a:ext cx="6193235" cy="455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970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508000"/>
            <a:ext cx="6172200" cy="2133600"/>
          </a:xfrm>
        </p:spPr>
        <p:txBody>
          <a:bodyPr/>
          <a:lstStyle/>
          <a:p>
            <a:r>
              <a:rPr lang="en-US" dirty="0" smtClean="0"/>
              <a:t>Testing and evaluation </a:t>
            </a:r>
            <a:br>
              <a:rPr lang="en-US" dirty="0" smtClean="0"/>
            </a:br>
            <a:r>
              <a:rPr lang="en-US" dirty="0" smtClean="0"/>
              <a:t>of the surface skimmer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200400"/>
            <a:ext cx="6172200" cy="3860800"/>
          </a:xfrm>
        </p:spPr>
        <p:txBody>
          <a:bodyPr/>
          <a:lstStyle/>
          <a:p>
            <a:r>
              <a:rPr lang="en-US" dirty="0" smtClean="0"/>
              <a:t>Testing and evaluation of several skimmers has focused on discharge rates (</a:t>
            </a:r>
            <a:r>
              <a:rPr lang="en-US" dirty="0" err="1" smtClean="0"/>
              <a:t>gpm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Results of studies of water quality (turbidity) have not yet been published.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021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6172200" cy="1524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en-US" dirty="0" smtClean="0"/>
              <a:t>4.  </a:t>
            </a:r>
            <a:r>
              <a:rPr lang="en-US" dirty="0" smtClean="0"/>
              <a:t>Installation and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124200"/>
            <a:ext cx="6172200" cy="54864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Layout configuration</a:t>
            </a:r>
          </a:p>
          <a:p>
            <a:r>
              <a:rPr lang="en-US" sz="2800" dirty="0" smtClean="0"/>
              <a:t>Access for maintenance is necessary</a:t>
            </a:r>
            <a:endParaRPr lang="en-US" sz="2800" dirty="0" smtClean="0"/>
          </a:p>
          <a:p>
            <a:pPr marL="0" indent="0">
              <a:buNone/>
            </a:pPr>
            <a:r>
              <a:rPr lang="en-US" sz="4000" dirty="0" smtClean="0"/>
              <a:t>Flow control</a:t>
            </a:r>
          </a:p>
          <a:p>
            <a:r>
              <a:rPr lang="en-US" sz="2800" dirty="0" smtClean="0"/>
              <a:t>Allows complete control</a:t>
            </a:r>
            <a:r>
              <a:rPr lang="en-US" sz="4000" dirty="0" smtClean="0"/>
              <a:t>	</a:t>
            </a:r>
          </a:p>
          <a:p>
            <a:pPr marL="0" indent="0">
              <a:buNone/>
            </a:pPr>
            <a:r>
              <a:rPr lang="en-US" sz="4000" dirty="0" smtClean="0"/>
              <a:t>Removal</a:t>
            </a:r>
          </a:p>
          <a:p>
            <a:r>
              <a:rPr lang="en-US" sz="2800" dirty="0" smtClean="0"/>
              <a:t>Removal is required after the site is stabilized, as the surface skimmer is a temporary BMP</a:t>
            </a:r>
            <a:r>
              <a:rPr lang="en-US" sz="4000" dirty="0" smtClean="0"/>
              <a:t>.</a:t>
            </a:r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    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25982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5</a:t>
            </a:r>
            <a:r>
              <a:rPr lang="en-US" dirty="0" smtClean="0"/>
              <a:t>.  </a:t>
            </a:r>
            <a:r>
              <a:rPr lang="en-US" dirty="0" smtClean="0"/>
              <a:t>	Additional BMPs to improve discharged water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162800"/>
            <a:ext cx="5905500" cy="12954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Pond </a:t>
            </a:r>
            <a:r>
              <a:rPr lang="en-US" dirty="0" smtClean="0"/>
              <a:t>inlet baffles </a:t>
            </a:r>
            <a:r>
              <a:rPr lang="en-US" dirty="0" smtClean="0"/>
              <a:t>– reduce the flow energy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0"/>
            <a:ext cx="6038850" cy="388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886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en-US" dirty="0" smtClean="0"/>
              <a:t>5.</a:t>
            </a:r>
            <a:r>
              <a:rPr lang="en-US" dirty="0" smtClean="0"/>
              <a:t>  </a:t>
            </a:r>
            <a:r>
              <a:rPr lang="en-US" dirty="0" smtClean="0"/>
              <a:t>Additional  BMPs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057900" cy="2057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Baffles</a:t>
            </a:r>
            <a:r>
              <a:rPr lang="en-US" dirty="0" smtClean="0"/>
              <a:t> – The purpose of a baffle is to </a:t>
            </a:r>
            <a:r>
              <a:rPr lang="en-US" dirty="0" smtClean="0"/>
              <a:t>retard the flow, and promote sedimentation before the particles reach the riser.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Stone baffles such as this one should extend from side to side, mid-way </a:t>
            </a:r>
            <a:r>
              <a:rPr lang="en-US" dirty="0" smtClean="0"/>
              <a:t>between the inflow point and the riser.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343400"/>
            <a:ext cx="58674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446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en-US" dirty="0" smtClean="0"/>
              <a:t>5.  Additional BMPs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Shoreline Protection –reduces erosion at the water-slope interface.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276600"/>
            <a:ext cx="55626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493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5638800" cy="1524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en-US" dirty="0" smtClean="0"/>
              <a:t>5.</a:t>
            </a:r>
            <a:r>
              <a:rPr lang="en-US" dirty="0" smtClean="0"/>
              <a:t> </a:t>
            </a:r>
            <a:r>
              <a:rPr lang="en-US" dirty="0" smtClean="0"/>
              <a:t>Additional BMPs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248400"/>
            <a:ext cx="5929908" cy="2362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Polymers </a:t>
            </a:r>
            <a:r>
              <a:rPr lang="en-US" dirty="0" smtClean="0"/>
              <a:t>– provide  protection </a:t>
            </a:r>
            <a:r>
              <a:rPr lang="en-US" dirty="0" smtClean="0"/>
              <a:t>of exposed soil </a:t>
            </a:r>
            <a:r>
              <a:rPr lang="en-US" dirty="0" smtClean="0"/>
              <a:t>in  </a:t>
            </a:r>
            <a:r>
              <a:rPr lang="en-US" dirty="0" smtClean="0"/>
              <a:t>the pond and </a:t>
            </a:r>
          </a:p>
          <a:p>
            <a:pPr marL="0" indent="0">
              <a:buNone/>
            </a:pPr>
            <a:r>
              <a:rPr lang="en-US" dirty="0" smtClean="0"/>
              <a:t>pretreatment to </a:t>
            </a:r>
            <a:r>
              <a:rPr lang="en-US" dirty="0" smtClean="0"/>
              <a:t>encourage </a:t>
            </a:r>
            <a:r>
              <a:rPr lang="en-US" dirty="0" smtClean="0"/>
              <a:t>sedimentation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86000"/>
            <a:ext cx="54864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984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6172200" cy="1524000"/>
          </a:xfrm>
        </p:spPr>
        <p:txBody>
          <a:bodyPr/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971800"/>
            <a:ext cx="6172200" cy="403859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Introduction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Background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</a:t>
            </a:r>
            <a:r>
              <a:rPr lang="en-US" dirty="0" smtClean="0"/>
              <a:t>surface skimmer</a:t>
            </a:r>
          </a:p>
          <a:p>
            <a:pPr marL="514350" indent="-514350">
              <a:buAutoNum type="arabicPeriod"/>
            </a:pPr>
            <a:r>
              <a:rPr lang="en-US" dirty="0" smtClean="0"/>
              <a:t>Installation and maintenance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Additional BMPs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9569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en-US" dirty="0"/>
              <a:t>6</a:t>
            </a:r>
            <a:r>
              <a:rPr lang="en-US" dirty="0" smtClean="0"/>
              <a:t>.  </a:t>
            </a: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2133600"/>
            <a:ext cx="6172200" cy="6096000"/>
          </a:xfrm>
        </p:spPr>
        <p:txBody>
          <a:bodyPr/>
          <a:lstStyle/>
          <a:p>
            <a:r>
              <a:rPr lang="en-US" dirty="0" smtClean="0"/>
              <a:t>Surface skimmers are very effective if installed correctly and augmented with other BMPs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Depending on the make and model, skimmers have differing discharge characteristics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Installation will determine the ease of maintenance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220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en-US" dirty="0" smtClean="0"/>
              <a:t>8. 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Skimmers are an </a:t>
            </a:r>
            <a:r>
              <a:rPr lang="en-US" dirty="0" smtClean="0"/>
              <a:t>important improvement over perforated riser pipes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Control </a:t>
            </a:r>
            <a:r>
              <a:rPr lang="en-US" dirty="0" smtClean="0"/>
              <a:t>of the discharge can be absolute, by installing a shut-off valve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discharge quality of water from a sediment basin or pond can be improved by installing additional BMPs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8170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14600"/>
            <a:ext cx="6210300" cy="46482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  </a:t>
            </a:r>
            <a:r>
              <a:rPr lang="en-US" sz="8000" dirty="0" smtClean="0"/>
              <a:t>Thank You</a:t>
            </a:r>
          </a:p>
          <a:p>
            <a:pPr marL="0" indent="0">
              <a:buNone/>
            </a:pPr>
            <a:r>
              <a:rPr lang="en-US" dirty="0" smtClean="0"/>
              <a:t>              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en-US" dirty="0" smtClean="0"/>
              <a:t>James </a:t>
            </a:r>
            <a:r>
              <a:rPr lang="en-US" dirty="0" smtClean="0"/>
              <a:t>W. Spotts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27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en-US" dirty="0" smtClean="0"/>
              <a:t>1. 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2641600"/>
            <a:ext cx="61722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It does not matter -</a:t>
            </a:r>
          </a:p>
          <a:p>
            <a:r>
              <a:rPr lang="en-US" dirty="0" smtClean="0"/>
              <a:t>Sediment pond or basin</a:t>
            </a:r>
          </a:p>
          <a:p>
            <a:r>
              <a:rPr lang="en-US" dirty="0" smtClean="0"/>
              <a:t>Temporary or permanent</a:t>
            </a:r>
          </a:p>
          <a:p>
            <a:r>
              <a:rPr lang="en-US" dirty="0" smtClean="0"/>
              <a:t>Large or small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 outlet structure that  dewaters from the surface IS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654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ruzowicz\Desktop\Pictur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50" y="381000"/>
            <a:ext cx="2133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6172200" cy="28702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>Reference: </a:t>
            </a:r>
            <a:br>
              <a:rPr lang="en-US" b="1" i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dirty="0" smtClean="0"/>
              <a:t>GAR100001 Stand Alone </a:t>
            </a:r>
            <a:r>
              <a:rPr lang="en-US" sz="1800" b="1" dirty="0" smtClean="0"/>
              <a:t>pg. 21/35</a:t>
            </a: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>GAR100002 Infrastructure </a:t>
            </a:r>
            <a:r>
              <a:rPr lang="en-US" sz="1800" b="1" dirty="0" smtClean="0"/>
              <a:t>pg. 21/36</a:t>
            </a: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2700" b="1" dirty="0" smtClean="0"/>
              <a:t>GAR100003 Common Development </a:t>
            </a:r>
            <a:r>
              <a:rPr lang="en-US" sz="1800" b="1" dirty="0" smtClean="0"/>
              <a:t>pg</a:t>
            </a:r>
            <a:r>
              <a:rPr lang="en-US" sz="1800" b="1" dirty="0"/>
              <a:t>. 24/42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3962401"/>
            <a:ext cx="6172200" cy="42058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Part IV.D.3.a.3  Erosion, Sediment controls</a:t>
            </a:r>
          </a:p>
          <a:p>
            <a:pPr marL="0" indent="0">
              <a:buNone/>
            </a:pPr>
            <a:r>
              <a:rPr lang="en-US" sz="2000" dirty="0" smtClean="0"/>
              <a:t>When discharging from sediment basins and impoundments, </a:t>
            </a:r>
            <a:r>
              <a:rPr lang="en-US" sz="2000" dirty="0" err="1" smtClean="0"/>
              <a:t>permittees</a:t>
            </a:r>
            <a:r>
              <a:rPr lang="en-US" sz="2000" dirty="0" smtClean="0"/>
              <a:t> are required to utilize outlet structures that withdraw water from the surface unless infeasible.  If outlet structures that withdraw water from the surface are not feasible, a written justification explaining this decision must be included in the plan. Outlet structures that withdraw water from the surface are temporary BMP’s and must be removed prior to submitting a Notice of Termination.  For construction activities where a NOI was submitted prior to January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, 2014, this requirement of the permit is not applicable.	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06992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en-US" dirty="0" smtClean="0"/>
              <a:t>2. 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617220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What </a:t>
            </a:r>
            <a:r>
              <a:rPr lang="en-US" dirty="0" smtClean="0"/>
              <a:t>happens when new water </a:t>
            </a:r>
            <a:r>
              <a:rPr lang="en-US" dirty="0" smtClean="0"/>
              <a:t>enters into a pond?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/>
              <a:t>Existing water is displaced</a:t>
            </a:r>
          </a:p>
          <a:p>
            <a:endParaRPr lang="en-US" sz="2800" dirty="0" smtClean="0"/>
          </a:p>
          <a:p>
            <a:r>
              <a:rPr lang="en-US" sz="2800" dirty="0" smtClean="0"/>
              <a:t>Settling of larger particles occurs, smaller particles remain in suspension for extended time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 </a:t>
            </a:r>
            <a:endParaRPr lang="en-US" sz="28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949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6172200" cy="1524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667000"/>
            <a:ext cx="6172200" cy="5562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entry of new water into ponds creates circulation patterns that result in ‘mix’ with pre-existing sediment.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Unless discharge is controlled, this ‘mix’ will be </a:t>
            </a:r>
            <a:r>
              <a:rPr lang="en-US" dirty="0" smtClean="0">
                <a:solidFill>
                  <a:srgbClr val="FF0000"/>
                </a:solidFill>
              </a:rPr>
              <a:t>result in a high turbidity being discharged </a:t>
            </a:r>
            <a:r>
              <a:rPr lang="en-US" dirty="0" smtClean="0">
                <a:solidFill>
                  <a:srgbClr val="FF0000"/>
                </a:solidFill>
              </a:rPr>
              <a:t>from the </a:t>
            </a:r>
            <a:r>
              <a:rPr lang="en-US" dirty="0" smtClean="0">
                <a:solidFill>
                  <a:srgbClr val="FF0000"/>
                </a:solidFill>
              </a:rPr>
              <a:t>pond, sometimes higher than the turbidity of the inflow.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838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Perforated Riser Pipe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1" y="2133601"/>
            <a:ext cx="5772149" cy="6034617"/>
          </a:xfrm>
        </p:spPr>
      </p:pic>
    </p:spTree>
    <p:extLst>
      <p:ext uri="{BB962C8B-B14F-4D97-AF65-F5344CB8AC3E}">
        <p14:creationId xmlns:p14="http://schemas.microsoft.com/office/powerpoint/2010/main" val="286656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06661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This is a </a:t>
            </a:r>
            <a:br>
              <a:rPr lang="en-US" dirty="0" smtClean="0"/>
            </a:br>
            <a:r>
              <a:rPr lang="en-US" dirty="0" smtClean="0"/>
              <a:t>perforated riser pipe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82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6115050" cy="19812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is the quality the water when it enters into </a:t>
            </a:r>
            <a:br>
              <a:rPr lang="en-US" dirty="0" smtClean="0"/>
            </a:br>
            <a:r>
              <a:rPr lang="en-US" dirty="0" smtClean="0"/>
              <a:t>a perforated riser pipe?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" y="2438400"/>
            <a:ext cx="551688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63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521</Words>
  <Application>Microsoft Office PowerPoint</Application>
  <PresentationFormat>On-screen Show (4:3)</PresentationFormat>
  <Paragraphs>78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The Surface Skimmer and other BMPs  used to improve the quality of storm water discharged from sediment ponds and basins</vt:lpstr>
      <vt:lpstr>Overview </vt:lpstr>
      <vt:lpstr>1.  Introduction</vt:lpstr>
      <vt:lpstr>  Reference:   GAR100001 Stand Alone pg. 21/35 GAR100002 Infrastructure pg. 21/36 GAR100003 Common Development pg. 24/42 </vt:lpstr>
      <vt:lpstr>2.  Background</vt:lpstr>
      <vt:lpstr>And</vt:lpstr>
      <vt:lpstr>The Perforated Riser Pipe</vt:lpstr>
      <vt:lpstr>This is a  perforated riser pipe</vt:lpstr>
      <vt:lpstr>What is the quality the water when it enters into  a perforated riser pipe?  </vt:lpstr>
      <vt:lpstr>Regardless of the elevation, the dirty water at lower elevations leaves at a higher concentration than the clearer water above it</vt:lpstr>
      <vt:lpstr>3. The Surface Skimmer</vt:lpstr>
      <vt:lpstr>This is a   surface skimmer</vt:lpstr>
      <vt:lpstr>Regardless of the elevation, it removes only the water from the top </vt:lpstr>
      <vt:lpstr>Testing and evaluation  of the surface skimmer</vt:lpstr>
      <vt:lpstr>4.  Installation and maintenance</vt:lpstr>
      <vt:lpstr>5.   Additional BMPs to improve discharged water quality</vt:lpstr>
      <vt:lpstr>5.  Additional  BMPs</vt:lpstr>
      <vt:lpstr>5.  Additional BMPs</vt:lpstr>
      <vt:lpstr>5. Additional BMPs</vt:lpstr>
      <vt:lpstr>6.  Summary</vt:lpstr>
      <vt:lpstr>8.  Summary</vt:lpstr>
      <vt:lpstr>PowerPoint Presentation</vt:lpstr>
    </vt:vector>
  </TitlesOfParts>
  <Company>Southeast Environmental Consultants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Surface Skimmer and other BMPs Used to Improve the Quality of Storm Water Discharged from Sediment Ponds and Basins</dc:title>
  <dc:creator>Jim Spotts</dc:creator>
  <cp:lastModifiedBy>Jim Spotts</cp:lastModifiedBy>
  <cp:revision>89</cp:revision>
  <cp:lastPrinted>2015-03-09T03:01:44Z</cp:lastPrinted>
  <dcterms:created xsi:type="dcterms:W3CDTF">2015-03-02T16:20:10Z</dcterms:created>
  <dcterms:modified xsi:type="dcterms:W3CDTF">2015-03-09T04:04:27Z</dcterms:modified>
</cp:coreProperties>
</file>